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263" r:id="rId10"/>
    <p:sldId id="276" r:id="rId11"/>
    <p:sldId id="313" r:id="rId12"/>
    <p:sldId id="261" r:id="rId13"/>
    <p:sldId id="314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51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2400" y="762000"/>
            <a:ext cx="8839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Министерство общего и профессионального образования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Свердловской области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ГБОУ СПО СО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Ирбитский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аграрный техникум»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Скажи СПАЙСУ - нет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п.Зайково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Елена\Downloads\Spays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91000"/>
            <a:ext cx="2259855" cy="266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bm_yazilim_akademi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590800"/>
            <a:ext cx="3425505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54102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Работу выполнила: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Лебеденко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А.Ю.                                                                                                      студентка 111 группы                                                                                                             Руководитель: Игнатьева И.А.                                                                                                             преподаватель биологии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/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Статья 6.9.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РФ: потребление наркотических средств или психотропных веществ влечет наложение административного штрафа в размере от 500 до 1000 рублей или административный арест на срок до пятнадцати суток.</a:t>
            </a:r>
          </a:p>
          <a:p>
            <a:pPr algn="ctr">
              <a:buFontTx/>
              <a:buNone/>
            </a:pPr>
            <a:endParaRPr lang="ru-RU" sz="32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a1524d4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657600"/>
            <a:ext cx="4399128" cy="3022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борьбы с оборотом курительных смесей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c9852b164fac20e40ede4bb65cc85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2895600" cy="2273046"/>
          </a:xfrm>
        </p:spPr>
      </p:pic>
      <p:pic>
        <p:nvPicPr>
          <p:cNvPr id="5" name="Рисунок 4" descr="f3f755ae9c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971800"/>
            <a:ext cx="2743200" cy="2057400"/>
          </a:xfrm>
          <a:prstGeom prst="rect">
            <a:avLst/>
          </a:prstGeom>
        </p:spPr>
      </p:pic>
      <p:pic>
        <p:nvPicPr>
          <p:cNvPr id="6" name="Рисунок 5" descr="140024430530x480.jpeg"/>
          <p:cNvPicPr>
            <a:picLocks noChangeAspect="1"/>
          </p:cNvPicPr>
          <p:nvPr/>
        </p:nvPicPr>
        <p:blipFill>
          <a:blip r:embed="rId4" cstate="print"/>
          <a:srcRect l="11828" t="4839" r="6452"/>
          <a:stretch>
            <a:fillRect/>
          </a:stretch>
        </p:blipFill>
        <p:spPr>
          <a:xfrm>
            <a:off x="6248400" y="1752600"/>
            <a:ext cx="2895600" cy="4495800"/>
          </a:xfrm>
          <a:prstGeom prst="rect">
            <a:avLst/>
          </a:prstGeom>
        </p:spPr>
      </p:pic>
      <p:pic>
        <p:nvPicPr>
          <p:cNvPr id="7" name="Рисунок 6" descr="1330700662_1.jpg"/>
          <p:cNvPicPr>
            <a:picLocks noChangeAspect="1"/>
          </p:cNvPicPr>
          <p:nvPr/>
        </p:nvPicPr>
        <p:blipFill>
          <a:blip r:embed="rId5" cstate="print"/>
          <a:srcRect b="8333"/>
          <a:stretch>
            <a:fillRect/>
          </a:stretch>
        </p:blipFill>
        <p:spPr>
          <a:xfrm>
            <a:off x="228600" y="4419600"/>
            <a:ext cx="2881745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52600" y="112812"/>
            <a:ext cx="7162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Телефон доверия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Управления Федеральной службы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наркоконтроля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России по Свердловской области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8(343) 251-82-22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Управление МВД России по Свердловской области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8(343) 358-71-61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интернет-сайт Управления ФСКН России по Свердловской област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-228600" y="4762500"/>
            <a:ext cx="6248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Возможно, Ваш звонок поможет закрыть ещё    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один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наркопритон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спасти жизнь близких и  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дорогих Вам людей; защитить себя, близких, 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друзей от наркотиков и помочь им избежать 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роковой ошибки!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36576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этим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телефомнам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 можете сообщить о фактах распространения наркотиков в Вашем регионе, получить консультации и помощь по вопросам лечения и реабилитации наркозависимых.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61077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71361"/>
            <a:ext cx="2057400" cy="1545465"/>
          </a:xfrm>
          <a:prstGeom prst="rect">
            <a:avLst/>
          </a:prstGeom>
        </p:spPr>
      </p:pic>
      <p:pic>
        <p:nvPicPr>
          <p:cNvPr id="8" name="Рисунок 7" descr="1350387195_ZHizn_na_ulice_67_foto_59.jpg"/>
          <p:cNvPicPr>
            <a:picLocks noChangeAspect="1"/>
          </p:cNvPicPr>
          <p:nvPr/>
        </p:nvPicPr>
        <p:blipFill>
          <a:blip r:embed="rId3" cstate="print"/>
          <a:srcRect l="17143" t="13519" r="14286"/>
          <a:stretch>
            <a:fillRect/>
          </a:stretch>
        </p:blipFill>
        <p:spPr>
          <a:xfrm>
            <a:off x="6324601" y="4621689"/>
            <a:ext cx="2514600" cy="2111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6545">
            <a:off x="685800" y="2362200"/>
            <a:ext cx="8229600" cy="1447800"/>
          </a:xfrm>
        </p:spPr>
        <p:txBody>
          <a:bodyPr>
            <a:prstTxWarp prst="textWave2">
              <a:avLst>
                <a:gd name="adj1" fmla="val 20000"/>
                <a:gd name="adj2" fmla="val 0"/>
              </a:avLst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000" b="1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675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Спайс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060"/>
          <a:stretch>
            <a:fillRect/>
          </a:stretch>
        </p:blipFill>
        <p:spPr bwMode="auto">
          <a:xfrm>
            <a:off x="304800" y="1219200"/>
            <a:ext cx="1644521" cy="2177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b="31764"/>
          <a:stretch>
            <a:fillRect/>
          </a:stretch>
        </p:blipFill>
        <p:spPr bwMode="auto">
          <a:xfrm>
            <a:off x="7086600" y="1219200"/>
            <a:ext cx="1768439" cy="2357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Курительные смеси"/>
          <p:cNvPicPr>
            <a:picLocks noChangeAspect="1" noChangeArrowheads="1"/>
          </p:cNvPicPr>
          <p:nvPr/>
        </p:nvPicPr>
        <p:blipFill>
          <a:blip r:embed="rId4" cstate="print"/>
          <a:srcRect t="2857" b="5714"/>
          <a:stretch>
            <a:fillRect/>
          </a:stretch>
        </p:blipFill>
        <p:spPr bwMode="auto">
          <a:xfrm>
            <a:off x="2971800" y="1447800"/>
            <a:ext cx="3276600" cy="1872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Курительные смес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64191">
            <a:off x="102903" y="4429665"/>
            <a:ext cx="2419529" cy="22285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09600" y="3657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Курительные смеси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Спайсы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spice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- травяные смеси пропитанные наркотическим препаратом JWH-018 или его аналогом.</a:t>
            </a:r>
          </a:p>
        </p:txBody>
      </p:sp>
      <p:pic>
        <p:nvPicPr>
          <p:cNvPr id="47106" name="Picture 2" descr="Ломка у курильщика Спайса зафиксирована наркологами &quot;Ежедневное курение спайса&quot; результаты поиска Просто и Легко Ру"/>
          <p:cNvPicPr>
            <a:picLocks noChangeAspect="1" noChangeArrowheads="1"/>
          </p:cNvPicPr>
          <p:nvPr/>
        </p:nvPicPr>
        <p:blipFill>
          <a:blip r:embed="rId6" cstate="print"/>
          <a:srcRect r="6316"/>
          <a:stretch>
            <a:fillRect/>
          </a:stretch>
        </p:blipFill>
        <p:spPr bwMode="auto">
          <a:xfrm rot="595489">
            <a:off x="6090466" y="4570052"/>
            <a:ext cx="2902413" cy="20056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514600" y="510540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Обладают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психоактивным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действием, аналогичным действию марихуаны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Спайса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организм человека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389120"/>
          </a:xfrm>
        </p:spPr>
        <p:txBody>
          <a:bodyPr/>
          <a:lstStyle/>
          <a:p>
            <a:pPr marL="457200" indent="-457200" algn="ctr"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Поражение органов дыхания (в основном верхних дыхательных путей и крупных бронхов) в виде хронического воспаления</a:t>
            </a:r>
          </a:p>
          <a:p>
            <a:pPr marL="457200" indent="-457200" algn="ctr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раздражения слизистой оболочки гортани и носовой полости;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кашель;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слезотечение;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рак глотки, гортани, бронхов, носовой и ротовой полости.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6" name="Picture 6" descr="На что похожи легкие курильщика?"/>
          <p:cNvPicPr>
            <a:picLocks noChangeAspect="1" noChangeArrowheads="1"/>
          </p:cNvPicPr>
          <p:nvPr/>
        </p:nvPicPr>
        <p:blipFill>
          <a:blip r:embed="rId2" cstate="print"/>
          <a:srcRect l="1530" t="11239" r="2376" b="16590"/>
          <a:stretch>
            <a:fillRect/>
          </a:stretch>
        </p:blipFill>
        <p:spPr bwMode="auto">
          <a:xfrm>
            <a:off x="3733800" y="3387447"/>
            <a:ext cx="2895600" cy="1260754"/>
          </a:xfrm>
          <a:prstGeom prst="rect">
            <a:avLst/>
          </a:prstGeom>
          <a:noFill/>
        </p:spPr>
      </p:pic>
      <p:pic>
        <p:nvPicPr>
          <p:cNvPr id="46088" name="Picture 8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073118"/>
            <a:ext cx="2133599" cy="1784882"/>
          </a:xfrm>
          <a:prstGeom prst="rect">
            <a:avLst/>
          </a:prstGeom>
          <a:noFill/>
        </p:spPr>
      </p:pic>
      <p:pic>
        <p:nvPicPr>
          <p:cNvPr id="46090" name="Picture 10" descr="Новый фактор прогноза развития заболевания при раке полости рта и глот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105399"/>
            <a:ext cx="1752600" cy="1752601"/>
          </a:xfrm>
          <a:prstGeom prst="rect">
            <a:avLst/>
          </a:prstGeom>
          <a:noFill/>
        </p:spPr>
      </p:pic>
      <p:pic>
        <p:nvPicPr>
          <p:cNvPr id="46092" name="Picture 12" descr="Лечим рак ротовой пол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9823" y="5029200"/>
            <a:ext cx="2476977" cy="1774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133600"/>
            <a:ext cx="2743200" cy="1943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Спайса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организм человека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4864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2. Воздействие на центральную нервную систему</a:t>
            </a:r>
          </a:p>
          <a:p>
            <a:pPr algn="ctr">
              <a:buNone/>
            </a:pPr>
            <a:endParaRPr lang="ru-RU" sz="31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эйфория;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беспричинный плач;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непрекращающийся смех;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сильная агрессия;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глубочайшее состояние депрессии;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нарушение способности ориентирования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в пространстве;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неспособность сосредоточиться;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галлюцинации;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полная потеря контроля над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собственными действиями.</a:t>
            </a:r>
          </a:p>
          <a:p>
            <a:endParaRPr lang="ru-RU" dirty="0"/>
          </a:p>
        </p:txBody>
      </p:sp>
      <p:pic>
        <p:nvPicPr>
          <p:cNvPr id="5" name="Рисунок 4" descr="wax_glu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699000"/>
            <a:ext cx="2895600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Спайса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организм человека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828800"/>
            <a:ext cx="5638800" cy="4343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тошнота;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рвота;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повышение артериального давления;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учащенное сердцебиение;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судороги;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потеря сознания может быть долговременной и привести к коме.</a:t>
            </a:r>
          </a:p>
          <a:p>
            <a:pPr algn="ctr">
              <a:buNone/>
            </a:pPr>
            <a:endParaRPr lang="ru-RU" b="1" i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0668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3. Сильное токсическое отравление</a:t>
            </a:r>
          </a:p>
        </p:txBody>
      </p:sp>
      <p:pic>
        <p:nvPicPr>
          <p:cNvPr id="7" name="Рисунок 6" descr="0014-025-Slezy-ma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362200"/>
            <a:ext cx="4114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Степень зависимости от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пайса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/>
          <a:p>
            <a:pPr marL="342900" indent="-342900">
              <a:buClrTx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первом этапе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зависимости еще нет и наркоман экспериментирует с видом курительной смеси и дозировкой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Tx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втором этапе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наркомана уже есть психологическая зависимость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еще нет ломки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Tx/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Появляется депрессия, раздражительность, апатия.</a:t>
            </a:r>
          </a:p>
          <a:p>
            <a:pPr marL="342900" indent="-342900">
              <a:buClr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Tx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третьем этапе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формируется психологическая и физическая зависимость</a:t>
            </a:r>
          </a:p>
          <a:p>
            <a:pPr marL="342900" indent="-342900">
              <a:buClr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Испытывает тяжелую ломку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0763_no-64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495800"/>
            <a:ext cx="3199710" cy="2209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можно распрощаться со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Спайсами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419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Начинается лечение с момента обращения к специалисту.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Нарколог выбирает индивидуальную тактику лечения.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Проводится усиленная детоксикация организма.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Осуществляется лечение нарушенных функций различных органов и систем.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Избавление от психической и физической зависимости.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Психологическая коррекция.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Реабилитация и возвращение в социум.</a:t>
            </a:r>
          </a:p>
          <a:p>
            <a:endParaRPr lang="ru-RU" dirty="0"/>
          </a:p>
        </p:txBody>
      </p:sp>
      <p:pic>
        <p:nvPicPr>
          <p:cNvPr id="5" name="Рисунок 4" descr="14729-monahinya-kotoraya-lechit-ot-alkogolizma-molitvami.jpg"/>
          <p:cNvPicPr>
            <a:picLocks noChangeAspect="1"/>
          </p:cNvPicPr>
          <p:nvPr/>
        </p:nvPicPr>
        <p:blipFill>
          <a:blip r:embed="rId2" cstate="print"/>
          <a:srcRect l="3891"/>
          <a:stretch>
            <a:fillRect/>
          </a:stretch>
        </p:blipFill>
        <p:spPr>
          <a:xfrm>
            <a:off x="7239000" y="4014845"/>
            <a:ext cx="1905000" cy="2843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Борьба с оборотом курительных смесей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Picture 4" descr="fskn1_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3854"/>
            <a:ext cx="2971800" cy="44688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895600" y="1143000"/>
            <a:ext cx="62484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апреля 2009г. постановлением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Об усилении надзора за реализацией курительных смесей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их продажу запретил главный санитарный врач России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Геннадий Онищенко</a:t>
            </a:r>
          </a:p>
        </p:txBody>
      </p:sp>
      <p:pic>
        <p:nvPicPr>
          <p:cNvPr id="6" name="Picture 2" descr="C:\Users\Елена\Downloads\3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038600"/>
            <a:ext cx="44958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39624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Постановлением Правительства РФ </a:t>
            </a:r>
          </a:p>
          <a:p>
            <a:pPr algn="ctr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31 декабря 2009 г. № 1186 </a:t>
            </a:r>
          </a:p>
          <a:p>
            <a:pPr algn="ctr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№ 882 от 30 октября 2010 г. </a:t>
            </a:r>
          </a:p>
          <a:p>
            <a:pPr algn="ctr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курительные смеси -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Спайсы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отнесены в списки наркотических психотропных веществ, запрещенных </a:t>
            </a:r>
          </a:p>
          <a:p>
            <a:pPr algn="ctr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хранению, распространению и употреблению на территории РФ</a:t>
            </a:r>
          </a:p>
          <a:p>
            <a:pPr algn="ctr">
              <a:buFontTx/>
              <a:buNone/>
            </a:pPr>
            <a:endParaRPr lang="ru-RU" sz="3200" dirty="0" smtClean="0"/>
          </a:p>
        </p:txBody>
      </p:sp>
      <p:pic>
        <p:nvPicPr>
          <p:cNvPr id="3" name="Picture 7" descr="fskn1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1523999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40287f86372125203561581f21956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4191000"/>
            <a:ext cx="3582295" cy="2378868"/>
          </a:xfrm>
          <a:prstGeom prst="rect">
            <a:avLst/>
          </a:prstGeom>
        </p:spPr>
      </p:pic>
      <p:pic>
        <p:nvPicPr>
          <p:cNvPr id="5" name="Рисунок 4" descr="1388137612_2201222.jpg"/>
          <p:cNvPicPr>
            <a:picLocks noChangeAspect="1"/>
          </p:cNvPicPr>
          <p:nvPr/>
        </p:nvPicPr>
        <p:blipFill>
          <a:blip r:embed="rId4" cstate="print"/>
          <a:srcRect l="5645"/>
          <a:stretch>
            <a:fillRect/>
          </a:stretch>
        </p:blipFill>
        <p:spPr>
          <a:xfrm>
            <a:off x="5419765" y="4191000"/>
            <a:ext cx="3495635" cy="2380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DEADA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484</Words>
  <Application>Microsoft Office PowerPoint</Application>
  <PresentationFormat>Экран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Что такое Спайс?</vt:lpstr>
      <vt:lpstr>Влияние Спайса на организм человека</vt:lpstr>
      <vt:lpstr>Влияние Спайса на организм человека</vt:lpstr>
      <vt:lpstr>Влияние Спайса на организм человека</vt:lpstr>
      <vt:lpstr>Степень зависимости от Спайса</vt:lpstr>
      <vt:lpstr> Как можно распрощаться со Спайсами </vt:lpstr>
      <vt:lpstr> Борьба с оборотом курительных смесей </vt:lpstr>
      <vt:lpstr>Презентация PowerPoint</vt:lpstr>
      <vt:lpstr>Презентация PowerPoint</vt:lpstr>
      <vt:lpstr>Проблема борьбы с оборотом курительных смесей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 спайса - курительная смесь или наркотик?</dc:title>
  <dc:creator>Елена</dc:creator>
  <cp:lastModifiedBy>Kabinet326</cp:lastModifiedBy>
  <cp:revision>71</cp:revision>
  <dcterms:created xsi:type="dcterms:W3CDTF">2014-10-08T10:41:19Z</dcterms:created>
  <dcterms:modified xsi:type="dcterms:W3CDTF">2022-01-13T08:35:28Z</dcterms:modified>
</cp:coreProperties>
</file>